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Playfair Displ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layfairDisplay-bold.fntdata"/><Relationship Id="rId25" Type="http://schemas.openxmlformats.org/officeDocument/2006/relationships/font" Target="fonts/PlayfairDisplay-regular.fntdata"/><Relationship Id="rId28" Type="http://schemas.openxmlformats.org/officeDocument/2006/relationships/font" Target="fonts/PlayfairDisplay-boldItalic.fntdata"/><Relationship Id="rId27" Type="http://schemas.openxmlformats.org/officeDocument/2006/relationships/font" Target="fonts/PlayfairDisplay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La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1f21fb6db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1f21fb6db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a47526c19f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a47526c19f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a47526c19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a47526c19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a47526c19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a47526c19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1f21fb6db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1f21fb6db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f21fb6db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1f21fb6db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1f21fb6db5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1f21fb6db5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a47526c1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a47526c1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a47526c19f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a47526c19f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47526c19f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47526c19f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a47526c19f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a47526c19f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a47526c19f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a47526c19f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questions example that you asked during the FGD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a47526c19f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a47526c19f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questions example that you asked during the FGD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a47526c19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a47526c19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a4759d624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a4759d624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51525" y="108305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421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096375" y="3018998"/>
            <a:ext cx="2951400" cy="94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6: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82"/>
              <a:t>Hana Hanifah, Haley Brittman, Jaynish Patel, Adrian Wenzen, Shubhankar Mishra</a:t>
            </a:r>
            <a:endParaRPr sz="1682"/>
          </a:p>
        </p:txBody>
      </p:sp>
      <p:sp>
        <p:nvSpPr>
          <p:cNvPr id="61" name="Google Shape;61;p13"/>
          <p:cNvSpPr txBox="1"/>
          <p:nvPr/>
        </p:nvSpPr>
        <p:spPr>
          <a:xfrm>
            <a:off x="90225" y="4687300"/>
            <a:ext cx="33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1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/>
          <p:nvPr/>
        </p:nvSpPr>
        <p:spPr>
          <a:xfrm>
            <a:off x="2220825" y="1243500"/>
            <a:ext cx="4110900" cy="2872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Proposed Changes</a:t>
            </a:r>
            <a:endParaRPr b="1" sz="3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1775" y="-315825"/>
            <a:ext cx="9237725" cy="610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/>
          <p:nvPr/>
        </p:nvSpPr>
        <p:spPr>
          <a:xfrm>
            <a:off x="2860025" y="1922550"/>
            <a:ext cx="3571800" cy="1152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Better Handling of partial matches for searching.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/>
        </p:nvSpPr>
        <p:spPr>
          <a:xfrm>
            <a:off x="741950" y="1095375"/>
            <a:ext cx="21933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Typing “sony xm4”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7" name="Google Shape;1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850" y="1660800"/>
            <a:ext cx="3190875" cy="264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/>
        </p:nvSpPr>
        <p:spPr>
          <a:xfrm>
            <a:off x="4138350" y="970050"/>
            <a:ext cx="13410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VS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25"/>
          <p:cNvSpPr txBox="1"/>
          <p:nvPr/>
        </p:nvSpPr>
        <p:spPr>
          <a:xfrm>
            <a:off x="152925" y="181050"/>
            <a:ext cx="67641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EX: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0" name="Google Shape;18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1750" y="1583600"/>
            <a:ext cx="2805104" cy="386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5"/>
          <p:cNvSpPr txBox="1"/>
          <p:nvPr/>
        </p:nvSpPr>
        <p:spPr>
          <a:xfrm>
            <a:off x="5631750" y="970050"/>
            <a:ext cx="32310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exact name of product: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9025" y="1504325"/>
            <a:ext cx="1924050" cy="2381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p26"/>
          <p:cNvCxnSpPr>
            <a:stCxn id="188" idx="3"/>
          </p:cNvCxnSpPr>
          <p:nvPr/>
        </p:nvCxnSpPr>
        <p:spPr>
          <a:xfrm>
            <a:off x="2797025" y="1188775"/>
            <a:ext cx="1763700" cy="45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" name="Google Shape;189;p26"/>
          <p:cNvSpPr/>
          <p:nvPr/>
        </p:nvSpPr>
        <p:spPr>
          <a:xfrm>
            <a:off x="256325" y="758525"/>
            <a:ext cx="2540700" cy="745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Make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sections with content be collapsible.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6"/>
          <p:cNvSpPr/>
          <p:nvPr/>
        </p:nvSpPr>
        <p:spPr>
          <a:xfrm rot="3559497">
            <a:off x="6018143" y="1709105"/>
            <a:ext cx="112316" cy="98991"/>
          </a:xfrm>
          <a:prstGeom prst="triangle">
            <a:avLst>
              <a:gd fmla="val 50000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5325" y="66925"/>
            <a:ext cx="185606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7"/>
          <p:cNvSpPr/>
          <p:nvPr/>
        </p:nvSpPr>
        <p:spPr>
          <a:xfrm>
            <a:off x="644900" y="1305300"/>
            <a:ext cx="4110300" cy="1554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Perhaps add a feedback section in the white space areas for users.</a:t>
            </a:r>
            <a:endParaRPr sz="18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7"/>
          <p:cNvSpPr txBox="1"/>
          <p:nvPr/>
        </p:nvSpPr>
        <p:spPr>
          <a:xfrm>
            <a:off x="6430111" y="1250850"/>
            <a:ext cx="7065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f</a:t>
            </a:r>
            <a:r>
              <a:rPr b="1" lang="en" sz="10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eedback</a:t>
            </a:r>
            <a:endParaRPr b="1" sz="10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7"/>
          <p:cNvSpPr txBox="1"/>
          <p:nvPr/>
        </p:nvSpPr>
        <p:spPr>
          <a:xfrm>
            <a:off x="6430111" y="2832850"/>
            <a:ext cx="7065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feedback</a:t>
            </a:r>
            <a:endParaRPr b="1" sz="10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7"/>
          <p:cNvSpPr txBox="1"/>
          <p:nvPr/>
        </p:nvSpPr>
        <p:spPr>
          <a:xfrm>
            <a:off x="6430099" y="4368275"/>
            <a:ext cx="7065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feedback</a:t>
            </a:r>
            <a:endParaRPr b="1" sz="10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0" name="Google Shape;20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5311426" y="1093513"/>
            <a:ext cx="943924" cy="62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5347276" y="2675513"/>
            <a:ext cx="943924" cy="62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5311426" y="4210938"/>
            <a:ext cx="943924" cy="62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/>
          <p:nvPr/>
        </p:nvSpPr>
        <p:spPr>
          <a:xfrm>
            <a:off x="2336375" y="392800"/>
            <a:ext cx="4077600" cy="6681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Change the font of entire page to a more readable font.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8"/>
          <p:cNvSpPr txBox="1"/>
          <p:nvPr/>
        </p:nvSpPr>
        <p:spPr>
          <a:xfrm>
            <a:off x="1359400" y="1479875"/>
            <a:ext cx="12588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Current font: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9" name="Google Shape;209;p28"/>
          <p:cNvSpPr txBox="1"/>
          <p:nvPr/>
        </p:nvSpPr>
        <p:spPr>
          <a:xfrm>
            <a:off x="5982400" y="1441025"/>
            <a:ext cx="11499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Better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font: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28"/>
          <p:cNvSpPr txBox="1"/>
          <p:nvPr/>
        </p:nvSpPr>
        <p:spPr>
          <a:xfrm>
            <a:off x="260675" y="2094975"/>
            <a:ext cx="39693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1F1F"/>
                </a:solidFill>
                <a:highlight>
                  <a:srgbClr val="FFFFFF"/>
                </a:highlight>
              </a:rPr>
              <a:t>"Open Sans" ,"Helvetica", "Arial", sans-serif”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11" name="Google Shape;211;p28"/>
          <p:cNvSpPr txBox="1"/>
          <p:nvPr/>
        </p:nvSpPr>
        <p:spPr>
          <a:xfrm>
            <a:off x="5697775" y="2094975"/>
            <a:ext cx="33678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"Roboto", sans-serif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2" name="Google Shape;2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100026" y="1995838"/>
            <a:ext cx="943924" cy="62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100" y="1122649"/>
            <a:ext cx="5936976" cy="364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0674" y="1091197"/>
            <a:ext cx="2341100" cy="360837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90225" y="4687300"/>
            <a:ext cx="33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2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3425" y="391350"/>
            <a:ext cx="6004874" cy="445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25" y="1073451"/>
            <a:ext cx="2995625" cy="16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698" y="3162375"/>
            <a:ext cx="2243350" cy="8973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90225" y="4687300"/>
            <a:ext cx="33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3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3123375"/>
            <a:ext cx="2327100" cy="14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Student typically use Craigslist to find </a:t>
            </a:r>
            <a:r>
              <a:rPr lang="en"/>
              <a:t>apartment</a:t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1175" y="1152475"/>
            <a:ext cx="5607376" cy="3782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47" y="1017450"/>
            <a:ext cx="3181350" cy="1350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3000" y="3123375"/>
            <a:ext cx="1088525" cy="18938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/>
        </p:nvSpPr>
        <p:spPr>
          <a:xfrm>
            <a:off x="90225" y="4687300"/>
            <a:ext cx="33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4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How do students navigate and interact with the Chicago Craigslist website, and what design improvements can enhance their user experience while maintaining the platform's simplicity and core appeal?</a:t>
            </a:r>
            <a:endParaRPr b="1"/>
          </a:p>
        </p:txBody>
      </p:sp>
      <p:sp>
        <p:nvSpPr>
          <p:cNvPr id="97" name="Google Shape;97;p17"/>
          <p:cNvSpPr txBox="1"/>
          <p:nvPr/>
        </p:nvSpPr>
        <p:spPr>
          <a:xfrm>
            <a:off x="90225" y="4687300"/>
            <a:ext cx="33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5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UX Methods - Focus Group Discussion(FGD)</a:t>
            </a:r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reason is: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Interaction among participants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Flexibility in asking questions based on the response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Participants has more room to explain their answer</a:t>
            </a:r>
            <a:endParaRPr sz="1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/>
              <a:t>We ask questions around the theme: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User familiarity of the site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How user navigate the site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Search bar functioning and accuracy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Site layout and </a:t>
            </a:r>
            <a:r>
              <a:rPr lang="en" sz="1300"/>
              <a:t>adaptability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Recommendation </a:t>
            </a:r>
            <a:endParaRPr sz="1300"/>
          </a:p>
        </p:txBody>
      </p:sp>
      <p:sp>
        <p:nvSpPr>
          <p:cNvPr id="104" name="Google Shape;104;p18"/>
          <p:cNvSpPr txBox="1"/>
          <p:nvPr/>
        </p:nvSpPr>
        <p:spPr>
          <a:xfrm>
            <a:off x="90225" y="4687300"/>
            <a:ext cx="33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6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2389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UX Methods - Focus Group Discussion(FGD)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903625"/>
            <a:ext cx="85206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 FGD was done via Google meeting at </a:t>
            </a:r>
            <a:r>
              <a:rPr lang="en" sz="1300"/>
              <a:t>November</a:t>
            </a:r>
            <a:r>
              <a:rPr lang="en" sz="1300"/>
              <a:t> 27, 20</a:t>
            </a:r>
            <a:r>
              <a:rPr lang="en" sz="1300"/>
              <a:t>24, 7PM.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3 participants (College students)</a:t>
            </a:r>
            <a:endParaRPr sz="1300"/>
          </a:p>
        </p:txBody>
      </p:sp>
      <p:grpSp>
        <p:nvGrpSpPr>
          <p:cNvPr id="111" name="Google Shape;111;p19"/>
          <p:cNvGrpSpPr/>
          <p:nvPr/>
        </p:nvGrpSpPr>
        <p:grpSpPr>
          <a:xfrm>
            <a:off x="0" y="1920570"/>
            <a:ext cx="2726700" cy="2447389"/>
            <a:chOff x="0" y="1189989"/>
            <a:chExt cx="2726700" cy="3482836"/>
          </a:xfrm>
        </p:grpSpPr>
        <p:sp>
          <p:nvSpPr>
            <p:cNvPr id="112" name="Google Shape;112;p19"/>
            <p:cNvSpPr/>
            <p:nvPr/>
          </p:nvSpPr>
          <p:spPr>
            <a:xfrm>
              <a:off x="0" y="1189989"/>
              <a:ext cx="2726700" cy="669000"/>
            </a:xfrm>
            <a:prstGeom prst="homePlate">
              <a:avLst>
                <a:gd fmla="val 50000" name="adj"/>
              </a:avLst>
            </a:prstGeom>
            <a:solidFill>
              <a:srgbClr val="801F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Opening &amp; Introduction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" name="Google Shape;113;p19"/>
            <p:cNvSpPr txBox="1"/>
            <p:nvPr/>
          </p:nvSpPr>
          <p:spPr>
            <a:xfrm>
              <a:off x="410850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moderator introduce himself and explain the purpose of this study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4" name="Google Shape;114;p19"/>
          <p:cNvGrpSpPr/>
          <p:nvPr/>
        </p:nvGrpSpPr>
        <p:grpSpPr>
          <a:xfrm>
            <a:off x="2263425" y="1920419"/>
            <a:ext cx="2541300" cy="2447539"/>
            <a:chOff x="2263425" y="1189775"/>
            <a:chExt cx="2541300" cy="3483050"/>
          </a:xfrm>
        </p:grpSpPr>
        <p:sp>
          <p:nvSpPr>
            <p:cNvPr id="115" name="Google Shape;115;p19"/>
            <p:cNvSpPr/>
            <p:nvPr/>
          </p:nvSpPr>
          <p:spPr>
            <a:xfrm>
              <a:off x="2263425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Verbal </a:t>
              </a: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Informed</a:t>
              </a: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Consent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6" name="Google Shape;116;p19"/>
            <p:cNvSpPr txBox="1"/>
            <p:nvPr/>
          </p:nvSpPr>
          <p:spPr>
            <a:xfrm>
              <a:off x="2512202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Moderator let the participants knows that this data of this study will only use for class assignment and will not published anywhere else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7" name="Google Shape;117;p19"/>
          <p:cNvGrpSpPr/>
          <p:nvPr/>
        </p:nvGrpSpPr>
        <p:grpSpPr>
          <a:xfrm>
            <a:off x="4329974" y="1920419"/>
            <a:ext cx="2541300" cy="2447539"/>
            <a:chOff x="4329974" y="1189775"/>
            <a:chExt cx="2541300" cy="3483050"/>
          </a:xfrm>
        </p:grpSpPr>
        <p:sp>
          <p:nvSpPr>
            <p:cNvPr id="118" name="Google Shape;118;p19"/>
            <p:cNvSpPr/>
            <p:nvPr/>
          </p:nvSpPr>
          <p:spPr>
            <a:xfrm>
              <a:off x="4329974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B02B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Discussion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" name="Google Shape;119;p19"/>
            <p:cNvSpPr txBox="1"/>
            <p:nvPr/>
          </p:nvSpPr>
          <p:spPr>
            <a:xfrm>
              <a:off x="4613553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Moderator start the discussion by asking the first questions and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encourage the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 participant to answer and discuss. Then moderator will move to the next questions once all participants done with their response.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" name="Google Shape;120;p19"/>
          <p:cNvGrpSpPr/>
          <p:nvPr/>
        </p:nvGrpSpPr>
        <p:grpSpPr>
          <a:xfrm>
            <a:off x="6389285" y="1920419"/>
            <a:ext cx="2541300" cy="2447539"/>
            <a:chOff x="6396739" y="1189775"/>
            <a:chExt cx="2541300" cy="3483050"/>
          </a:xfrm>
        </p:grpSpPr>
        <p:sp>
          <p:nvSpPr>
            <p:cNvPr id="121" name="Google Shape;121;p19"/>
            <p:cNvSpPr/>
            <p:nvPr/>
          </p:nvSpPr>
          <p:spPr>
            <a:xfrm>
              <a:off x="6396739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Summary &amp; Conclusion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2" name="Google Shape;122;p19"/>
            <p:cNvSpPr txBox="1"/>
            <p:nvPr/>
          </p:nvSpPr>
          <p:spPr>
            <a:xfrm>
              <a:off x="6714905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Moderator summarize the discussion and thanks for the participation of the participants.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3" name="Google Shape;123;p19"/>
          <p:cNvSpPr txBox="1"/>
          <p:nvPr/>
        </p:nvSpPr>
        <p:spPr>
          <a:xfrm>
            <a:off x="90225" y="4687300"/>
            <a:ext cx="33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7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29" name="Google Shape;12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FGD conducted with the three participants representing varying levels of familiarity with the site, provided valuable insights into user experiences and perceptions. Those include but are not limited to: -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The filtering system got high praises for fast and accurate searches.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Users liked the site's ease of navigation but noted that its text-heavy approach and dated look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dampened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their experience.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Participants expressed the need for better handling of partial matches and misspellings to improve accuracy.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Participants suggested that a more streamlined mobile experience would enhance usability.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The site's design appeared overly simplistic and lacked modern visual elements.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                    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130" name="Google Shape;130;p20"/>
          <p:cNvSpPr/>
          <p:nvPr/>
        </p:nvSpPr>
        <p:spPr>
          <a:xfrm>
            <a:off x="484575" y="2031125"/>
            <a:ext cx="328200" cy="1353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20"/>
          <p:cNvSpPr/>
          <p:nvPr/>
        </p:nvSpPr>
        <p:spPr>
          <a:xfrm>
            <a:off x="484575" y="2362713"/>
            <a:ext cx="328200" cy="1353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" name="Google Shape;132;p20"/>
          <p:cNvSpPr/>
          <p:nvPr/>
        </p:nvSpPr>
        <p:spPr>
          <a:xfrm>
            <a:off x="484575" y="2651300"/>
            <a:ext cx="328200" cy="1353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20"/>
          <p:cNvSpPr/>
          <p:nvPr/>
        </p:nvSpPr>
        <p:spPr>
          <a:xfrm>
            <a:off x="484575" y="2945300"/>
            <a:ext cx="328200" cy="1353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20"/>
          <p:cNvSpPr/>
          <p:nvPr/>
        </p:nvSpPr>
        <p:spPr>
          <a:xfrm>
            <a:off x="484575" y="3239300"/>
            <a:ext cx="328200" cy="1353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20"/>
          <p:cNvSpPr txBox="1"/>
          <p:nvPr/>
        </p:nvSpPr>
        <p:spPr>
          <a:xfrm>
            <a:off x="90225" y="4687300"/>
            <a:ext cx="338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8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2355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The main areas  of Interest where we felt requires the most focus on are below: - 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142" name="Google Shape;142;p21"/>
          <p:cNvSpPr/>
          <p:nvPr/>
        </p:nvSpPr>
        <p:spPr>
          <a:xfrm>
            <a:off x="381575" y="1973175"/>
            <a:ext cx="1621800" cy="7659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1"/>
          <p:cNvSpPr/>
          <p:nvPr/>
        </p:nvSpPr>
        <p:spPr>
          <a:xfrm>
            <a:off x="3619950" y="1973175"/>
            <a:ext cx="1621800" cy="7659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21"/>
          <p:cNvSpPr/>
          <p:nvPr/>
        </p:nvSpPr>
        <p:spPr>
          <a:xfrm>
            <a:off x="6858325" y="1973175"/>
            <a:ext cx="1621800" cy="7659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1"/>
          <p:cNvSpPr/>
          <p:nvPr/>
        </p:nvSpPr>
        <p:spPr>
          <a:xfrm>
            <a:off x="3619950" y="3631550"/>
            <a:ext cx="1621800" cy="7659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1"/>
          <p:cNvSpPr txBox="1"/>
          <p:nvPr/>
        </p:nvSpPr>
        <p:spPr>
          <a:xfrm>
            <a:off x="536950" y="2038075"/>
            <a:ext cx="39195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Ease of Use </a:t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And Functionality</a:t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1"/>
          <p:cNvSpPr txBox="1"/>
          <p:nvPr/>
        </p:nvSpPr>
        <p:spPr>
          <a:xfrm>
            <a:off x="3934150" y="2151975"/>
            <a:ext cx="34995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Visual Design</a:t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7119850" y="2151975"/>
            <a:ext cx="20706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Search Accuracy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3619950" y="3810350"/>
            <a:ext cx="34995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Device Responsiveness</a:t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0" name="Google Shape;150;p21"/>
          <p:cNvCxnSpPr/>
          <p:nvPr/>
        </p:nvCxnSpPr>
        <p:spPr>
          <a:xfrm>
            <a:off x="2010363" y="2308050"/>
            <a:ext cx="1602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" name="Google Shape;151;p21"/>
          <p:cNvCxnSpPr/>
          <p:nvPr/>
        </p:nvCxnSpPr>
        <p:spPr>
          <a:xfrm flipH="1">
            <a:off x="1990100" y="2311550"/>
            <a:ext cx="16236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" name="Google Shape;152;p21"/>
          <p:cNvCxnSpPr/>
          <p:nvPr/>
        </p:nvCxnSpPr>
        <p:spPr>
          <a:xfrm flipH="1">
            <a:off x="5241750" y="2352975"/>
            <a:ext cx="16236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3" name="Google Shape;153;p21"/>
          <p:cNvCxnSpPr/>
          <p:nvPr/>
        </p:nvCxnSpPr>
        <p:spPr>
          <a:xfrm>
            <a:off x="5252400" y="2360975"/>
            <a:ext cx="161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21"/>
          <p:cNvCxnSpPr>
            <a:stCxn id="143" idx="2"/>
            <a:endCxn id="145" idx="0"/>
          </p:cNvCxnSpPr>
          <p:nvPr/>
        </p:nvCxnSpPr>
        <p:spPr>
          <a:xfrm>
            <a:off x="4430850" y="2739075"/>
            <a:ext cx="0" cy="89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21"/>
          <p:cNvCxnSpPr>
            <a:stCxn id="145" idx="0"/>
            <a:endCxn id="143" idx="2"/>
          </p:cNvCxnSpPr>
          <p:nvPr/>
        </p:nvCxnSpPr>
        <p:spPr>
          <a:xfrm rot="10800000">
            <a:off x="4430850" y="2739050"/>
            <a:ext cx="0" cy="89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" name="Google Shape;156;p21"/>
          <p:cNvSpPr txBox="1"/>
          <p:nvPr/>
        </p:nvSpPr>
        <p:spPr>
          <a:xfrm>
            <a:off x="90225" y="4687300"/>
            <a:ext cx="44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9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